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77" r:id="rId7"/>
    <p:sldId id="278" r:id="rId8"/>
    <p:sldId id="279" r:id="rId9"/>
    <p:sldId id="281" r:id="rId10"/>
    <p:sldId id="261" r:id="rId11"/>
    <p:sldId id="263" r:id="rId12"/>
    <p:sldId id="264" r:id="rId13"/>
    <p:sldId id="265" r:id="rId14"/>
    <p:sldId id="266" r:id="rId15"/>
    <p:sldId id="269" r:id="rId16"/>
    <p:sldId id="268" r:id="rId17"/>
    <p:sldId id="270" r:id="rId18"/>
    <p:sldId id="271" r:id="rId19"/>
    <p:sldId id="267" r:id="rId20"/>
    <p:sldId id="272" r:id="rId21"/>
    <p:sldId id="273" r:id="rId22"/>
    <p:sldId id="274" r:id="rId23"/>
    <p:sldId id="275" r:id="rId24"/>
    <p:sldId id="276" r:id="rId25"/>
    <p:sldId id="280" r:id="rId26"/>
    <p:sldId id="282" r:id="rId27"/>
    <p:sldId id="283" r:id="rId28"/>
    <p:sldId id="28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98"/>
    <p:restoredTop sz="94719"/>
  </p:normalViewPr>
  <p:slideViewPr>
    <p:cSldViewPr snapToGrid="0">
      <p:cViewPr varScale="1">
        <p:scale>
          <a:sx n="148" d="100"/>
          <a:sy n="148" d="100"/>
        </p:scale>
        <p:origin x="10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E9122-1ECF-B8AE-8448-654C7655C1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2DA0A1-B494-3F8A-C1B9-3FB7EE48D9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97481-222A-5A70-3442-852303150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3C975-E22B-9647-B693-733F46B01D8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A9364-502E-F623-7ECA-84984BB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39A1A-0338-5B54-1960-335614519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239D8-2AD2-ED46-9E2B-89EB510FA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658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C1926-4781-BBB4-6992-B8E63919B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E4C40-D494-3A3B-DAAB-CC7538743A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D0D4D-90FA-9773-E326-49BB44B25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3C975-E22B-9647-B693-733F46B01D8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829A9-1EBD-50A5-EE2B-CDA324CB5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A3E95-1E12-C801-2E0B-58DF4CAE0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239D8-2AD2-ED46-9E2B-89EB510FA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556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DD1740-EB34-EBD7-AF09-895031F9EA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FB4E4A-9B30-5CD3-C2F6-B41088038C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62E7B-C25A-99D8-C8F5-9E3747A8D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3C975-E22B-9647-B693-733F46B01D8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5B32E-009E-9B2A-5ABD-A54CA5CF7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98936-5406-03D4-3C17-D1ABAAB68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239D8-2AD2-ED46-9E2B-89EB510FA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16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22A06-CB94-0B68-A1EA-E56A79229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AA7EA-3C2A-723E-618B-94EA5FF4B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1BFD6-0438-1BD3-CE28-6974C6819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3C975-E22B-9647-B693-733F46B01D8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7BA0-924A-B95F-1012-77E028F40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22FE6-B4F6-C71F-81A5-0DE379735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239D8-2AD2-ED46-9E2B-89EB510FA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9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D1228-3FE7-09E7-DB6C-C8C157D39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8F89E-BCB4-61F1-BE3D-89478A5D0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BB19B-2940-96BA-59AF-03170615C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3C975-E22B-9647-B693-733F46B01D8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96530-90C5-7F98-4812-D6175A3E8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D0C18-7CD9-A864-5FF0-5DF812955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239D8-2AD2-ED46-9E2B-89EB510FA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671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403B7-B20E-481F-E4F5-3199F15FF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DA9A9-F227-0A04-66B5-3B267F082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529E0B-CF8E-C3A6-97FB-04A8E7B9A5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CF0812-31DC-D443-96E4-DC9741543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3C975-E22B-9647-B693-733F46B01D8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E9B85C-CC47-5DF1-D801-80BFB0DF4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7B726F-E194-3446-5CDA-B02BE66B4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239D8-2AD2-ED46-9E2B-89EB510FA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62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E4E33-CB81-0953-0D5A-D9A7D6EB3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FE1C9-7E0A-E3BD-9FC1-522F8E3D5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401540-DBB6-CD8C-5F56-9AE1AE2680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23FCB4-AAAF-B1F7-80B7-6A2EB82AA2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A650C3-AC49-B3D6-054F-2420BC1A6A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1F1A26-6C9B-F6F3-B760-50C433990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3C975-E22B-9647-B693-733F46B01D8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858C03-FDAD-6ECB-BC3B-3DB00DC5A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D2B791-9BAF-7877-B834-E9015E2BC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239D8-2AD2-ED46-9E2B-89EB510FA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44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A154C-7F4A-F35F-18D7-0017E0BAB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B246EB-3D0C-A47B-DCC1-25492D30F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3C975-E22B-9647-B693-733F46B01D8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0BB6D1-B028-CFAA-C544-72D48BE3C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DE11B-BD33-CBDB-E5B8-DE1D54C6C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239D8-2AD2-ED46-9E2B-89EB510FA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71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DC8229-4C07-2139-A810-CA8EE73CF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3C975-E22B-9647-B693-733F46B01D8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3BF3E4-007B-6618-668C-9B4EA005F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901BB3-D844-FD77-F5DE-4B0003D74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239D8-2AD2-ED46-9E2B-89EB510FA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764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A90B2-A18D-D331-05DD-DCE3A816D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61F26-18FA-E071-8C94-F5A5F47F2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FA95AF-41A5-13D8-6118-71A097B3B4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5974FC-3980-EEE1-99CB-E4CF8C29F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3C975-E22B-9647-B693-733F46B01D8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17E3-79A9-5C84-835A-A5798A917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25B41-443B-1481-5E4F-C2DD60A49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239D8-2AD2-ED46-9E2B-89EB510FA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434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0CB88-8D70-5312-DA1B-6DE27BBB7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3F4AA7-A846-F3AD-BAAA-9C640C07A9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E60E2C-8D78-96A5-A399-2991A5B0B3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3593A0-ED6C-B269-FEB3-05A813445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3C975-E22B-9647-B693-733F46B01D8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E7D0F0-1134-5B38-7EDD-4273ACB85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664A94-0776-201D-0A61-7F40FB5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239D8-2AD2-ED46-9E2B-89EB510FA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737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D2DB8D-6C80-1F5A-027A-AE5345FC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E460C-48D7-795F-3A47-8EBDE8CE8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DD024-5AA6-6A20-E361-B673E29C1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E3C975-E22B-9647-B693-733F46B01D8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872DC-CC4B-EE3F-EF37-6E48792A2C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486331-AA19-244C-E99E-F35E5C179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1239D8-2AD2-ED46-9E2B-89EB510FA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462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 descr="Spotlight and smoke">
            <a:extLst>
              <a:ext uri="{FF2B5EF4-FFF2-40B4-BE49-F238E27FC236}">
                <a16:creationId xmlns:a16="http://schemas.microsoft.com/office/drawing/2014/main" id="{DF54CE6E-B00E-F6C2-23D0-12A17C5373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5771" b="20700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C4C6A6-AA18-5ED1-5654-1CD0C1CE14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8181" y="1122363"/>
            <a:ext cx="9795637" cy="2220775"/>
          </a:xfrm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Introduction to Stage Lighting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8AF94C-6016-090A-8A21-AE12FE5958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8181" y="3514853"/>
            <a:ext cx="9795637" cy="205704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Kunwu</a:t>
            </a:r>
            <a:r>
              <a:rPr lang="en-US" dirty="0">
                <a:solidFill>
                  <a:srgbClr val="FFFFFF"/>
                </a:solidFill>
              </a:rPr>
              <a:t> Lyu</a:t>
            </a:r>
          </a:p>
          <a:p>
            <a:r>
              <a:rPr lang="en-US" dirty="0">
                <a:solidFill>
                  <a:srgbClr val="FFFFFF"/>
                </a:solidFill>
              </a:rPr>
              <a:t>20240928</a:t>
            </a:r>
          </a:p>
          <a:p>
            <a:r>
              <a:rPr lang="en-US" dirty="0">
                <a:solidFill>
                  <a:srgbClr val="FFFFFF"/>
                </a:solidFill>
              </a:rPr>
              <a:t>https://</a:t>
            </a:r>
            <a:r>
              <a:rPr lang="en-US" dirty="0" err="1">
                <a:solidFill>
                  <a:srgbClr val="FFFFFF"/>
                </a:solidFill>
              </a:rPr>
              <a:t>github.com</a:t>
            </a:r>
            <a:r>
              <a:rPr lang="en-US" dirty="0">
                <a:solidFill>
                  <a:srgbClr val="FFFFFF"/>
                </a:solidFill>
              </a:rPr>
              <a:t>/</a:t>
            </a:r>
            <a:r>
              <a:rPr lang="en-US" dirty="0" err="1">
                <a:solidFill>
                  <a:srgbClr val="FFFFFF"/>
                </a:solidFill>
              </a:rPr>
              <a:t>kwlyu</a:t>
            </a:r>
            <a:r>
              <a:rPr lang="en-US" dirty="0">
                <a:solidFill>
                  <a:srgbClr val="FFFFFF"/>
                </a:solidFill>
              </a:rPr>
              <a:t>/EOS-Training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56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BD7E9-5B90-0607-8143-81FE95AEF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Patching Exercise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1AB9BF-A75C-8D29-DAB4-65CD55CCFA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1495" y="1311188"/>
            <a:ext cx="4549009" cy="544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705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913F7-45FB-DE3B-6CFD-1399DE916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Channels in Live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36A5F-D2D7-9D4C-D242-7D0529CD6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Hold [Tab], Press [1], Release [Tab]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[201] [Thru] [219] [At] [5] [Enter]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sets level of 50% (use [05] for 5%)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[Clear] [Sneak] [Enter]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restores all manual levels to background states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95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D89-AB14-108A-9457-B2C20ECA8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Parameters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BEB4EE-01E3-B0BD-C743-E98AAD94B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7046" t="3270" r="13655" b="6277"/>
          <a:stretch/>
        </p:blipFill>
        <p:spPr>
          <a:xfrm>
            <a:off x="950843" y="1690688"/>
            <a:ext cx="2941983" cy="3935895"/>
          </a:xfrm>
          <a:prstGeom prst="rect">
            <a:avLst/>
          </a:prstGeom>
        </p:spPr>
      </p:pic>
      <p:pic>
        <p:nvPicPr>
          <p:cNvPr id="7" name="Picture 6" descr="A comparison of different colors&#10;&#10;Description automatically generated">
            <a:extLst>
              <a:ext uri="{FF2B5EF4-FFF2-40B4-BE49-F238E27FC236}">
                <a16:creationId xmlns:a16="http://schemas.microsoft.com/office/drawing/2014/main" id="{CBDB3DF3-BE37-62B3-92D6-A31C44117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183" y="1771052"/>
            <a:ext cx="7772400" cy="377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270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E5D4B-42B1-2A24-9174-A7947B1E4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0A4C1-FAC2-51EB-FD76-AB349637D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 channel selection tool used for fast recall of specific channels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[21] [Thru] [29] [Record] [Group] [21] [Enter]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Records channels to the target group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[Group] [21] {Offset} {Mirror Out} [Record] [Group] [25] [Enter]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Using Offset to achieve center-out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[Group] [21] [At] [20] [Thru] [Full] [Enter]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Fanned intensity but in order this time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766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703A6-34A0-CE68-1E6F-E75ACAF68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E27C9-BCE6-8468-7362-67148006B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Single lighting looks that are stored in a list and often played back in order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[Clear] [Sneak] [Enter]</a:t>
            </a:r>
          </a:p>
          <a:p>
            <a:r>
              <a:rPr lang="en-US" dirty="0">
                <a:solidFill>
                  <a:schemeClr val="bg1"/>
                </a:solidFill>
              </a:rPr>
              <a:t>[Group] [200] [+] [91] [+] [21] [At] [5] [Enter]</a:t>
            </a:r>
          </a:p>
          <a:p>
            <a:r>
              <a:rPr lang="en-US" dirty="0">
                <a:solidFill>
                  <a:schemeClr val="bg1"/>
                </a:solidFill>
              </a:rPr>
              <a:t>[Select Last]</a:t>
            </a:r>
          </a:p>
          <a:p>
            <a:r>
              <a:rPr lang="en-US" dirty="0">
                <a:solidFill>
                  <a:schemeClr val="bg1"/>
                </a:solidFill>
              </a:rPr>
              <a:t>Select Color</a:t>
            </a:r>
          </a:p>
          <a:p>
            <a:r>
              <a:rPr lang="en-US" dirty="0">
                <a:solidFill>
                  <a:schemeClr val="bg1"/>
                </a:solidFill>
              </a:rPr>
              <a:t>[Record] [2] [Time] [3] [Enter]</a:t>
            </a:r>
          </a:p>
          <a:p>
            <a:r>
              <a:rPr lang="en-US" dirty="0">
                <a:solidFill>
                  <a:schemeClr val="bg1"/>
                </a:solidFill>
              </a:rPr>
              <a:t>[Label] B/O [Enter]</a:t>
            </a:r>
          </a:p>
        </p:txBody>
      </p:sp>
    </p:spTree>
    <p:extLst>
      <p:ext uri="{BB962C8B-B14F-4D97-AF65-F5344CB8AC3E}">
        <p14:creationId xmlns:p14="http://schemas.microsoft.com/office/powerpoint/2010/main" val="2530424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62074-FD2F-AA60-9CDD-E11E85253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Color Conventions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4B0919-BDD7-DDBF-11C4-06AA7EE57B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5200" y="2851944"/>
            <a:ext cx="10261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9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8A348-9AB8-06F3-AE42-D10208022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Cue Writing Exercise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B340E-BDCB-ACC0-1382-1AD124A53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Make anything your Cue 3</a:t>
            </a:r>
          </a:p>
          <a:p>
            <a:r>
              <a:rPr lang="en-US" dirty="0">
                <a:solidFill>
                  <a:schemeClr val="bg1"/>
                </a:solidFill>
              </a:rPr>
              <a:t>It has to involve non-intensity parameters</a:t>
            </a:r>
          </a:p>
          <a:p>
            <a:r>
              <a:rPr lang="en-US" dirty="0">
                <a:solidFill>
                  <a:schemeClr val="bg1"/>
                </a:solidFill>
              </a:rPr>
              <a:t> Call it Stage Up</a:t>
            </a:r>
          </a:p>
        </p:txBody>
      </p:sp>
    </p:spTree>
    <p:extLst>
      <p:ext uri="{BB962C8B-B14F-4D97-AF65-F5344CB8AC3E}">
        <p14:creationId xmlns:p14="http://schemas.microsoft.com/office/powerpoint/2010/main" val="1997125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1869F-2B8A-92B8-CB7E-EAA50935E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Cue Follow/Hang (Auto-Follows)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B2331-EACF-124E-7864-FA47ECDF81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1716" y="1795808"/>
            <a:ext cx="5181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An auto-follow is when one cue automatically activates the next cue. </a:t>
            </a:r>
          </a:p>
          <a:p>
            <a:r>
              <a:rPr lang="en-US" b="1" dirty="0">
                <a:solidFill>
                  <a:schemeClr val="bg1"/>
                </a:solidFill>
              </a:rPr>
              <a:t>Follow</a:t>
            </a:r>
            <a:r>
              <a:rPr lang="en-US" dirty="0">
                <a:solidFill>
                  <a:schemeClr val="bg1"/>
                </a:solidFill>
              </a:rPr>
              <a:t> time begins the moment the cue is executed (when the go button is pressed.) </a:t>
            </a:r>
          </a:p>
          <a:p>
            <a:r>
              <a:rPr lang="en-US" b="1" dirty="0">
                <a:solidFill>
                  <a:schemeClr val="bg1"/>
                </a:solidFill>
              </a:rPr>
              <a:t>Hang</a:t>
            </a:r>
            <a:r>
              <a:rPr lang="en-US" dirty="0">
                <a:solidFill>
                  <a:schemeClr val="bg1"/>
                </a:solidFill>
              </a:rPr>
              <a:t> is similar but doesn’t start till the cue is complete.</a:t>
            </a: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  <a:r>
              <a:rPr lang="en-US" b="1" dirty="0" err="1">
                <a:solidFill>
                  <a:schemeClr val="bg1"/>
                </a:solidFill>
              </a:rPr>
              <a:t>Fw</a:t>
            </a:r>
            <a:r>
              <a:rPr lang="en-US" b="1" dirty="0">
                <a:solidFill>
                  <a:schemeClr val="bg1"/>
                </a:solidFill>
              </a:rPr>
              <a:t>/Hg}</a:t>
            </a:r>
            <a:r>
              <a:rPr lang="en-US" dirty="0">
                <a:solidFill>
                  <a:schemeClr val="bg1"/>
                </a:solidFill>
              </a:rPr>
              <a:t> is a soft key; can also press </a:t>
            </a:r>
            <a:r>
              <a:rPr lang="en-US" b="1" dirty="0">
                <a:solidFill>
                  <a:schemeClr val="bg1"/>
                </a:solidFill>
              </a:rPr>
              <a:t>[Shift] &amp; [Delay]</a:t>
            </a:r>
            <a:r>
              <a:rPr lang="en-US" dirty="0">
                <a:solidFill>
                  <a:schemeClr val="bg1"/>
                </a:solidFill>
              </a:rPr>
              <a:t> to access Follow and </a:t>
            </a:r>
            <a:r>
              <a:rPr lang="en-US" b="1" dirty="0">
                <a:solidFill>
                  <a:schemeClr val="bg1"/>
                </a:solidFill>
              </a:rPr>
              <a:t>[Shift] &amp; [Delay] [Delay]</a:t>
            </a:r>
            <a:r>
              <a:rPr lang="en-US" dirty="0">
                <a:solidFill>
                  <a:schemeClr val="bg1"/>
                </a:solidFill>
              </a:rPr>
              <a:t> to access Hang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9334DB-69E4-0ADA-AB53-1E7360CBDC1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ED7D42-DF11-4528-D40D-05451862B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944" y="1795808"/>
            <a:ext cx="6559056" cy="374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08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BE162F3-68B3-3311-B10A-0C4ABCDE0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Cue Writing Exercise #2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1BBE6F-6A63-11B3-9E30-7C3E42AAB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Make a 2-step “Pulse” Cue with Follow/Hang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337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D84E3-6BEF-D2DF-E584-2D23BDFA4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Playback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497CD-CF02-7226-7B7B-82F9DA9FD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PSD is a tab that displays a list of the cues, their timing and additional information associated with the cues.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Press (Go)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Hold [Shift] and Press(Go)</a:t>
            </a:r>
          </a:p>
          <a:p>
            <a:r>
              <a:rPr lang="en-US" dirty="0">
                <a:solidFill>
                  <a:schemeClr val="bg1"/>
                </a:solidFill>
              </a:rPr>
              <a:t>Press (Stop/Back)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Hold [Shift] and Press(Stop/Back)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[Go To Cue] [3] [Enter]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[Go To Cue] [1] [Time] [1] [Enter]</a:t>
            </a:r>
          </a:p>
        </p:txBody>
      </p:sp>
    </p:spTree>
    <p:extLst>
      <p:ext uri="{BB962C8B-B14F-4D97-AF65-F5344CB8AC3E}">
        <p14:creationId xmlns:p14="http://schemas.microsoft.com/office/powerpoint/2010/main" val="3013868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01B24-53A7-EF79-A581-621853A02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Topics to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57378-51F0-8DDC-0456-BEA597DDD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Setup</a:t>
            </a:r>
          </a:p>
          <a:p>
            <a:r>
              <a:rPr lang="en-US" dirty="0">
                <a:solidFill>
                  <a:schemeClr val="bg1"/>
                </a:solidFill>
              </a:rPr>
              <a:t>Cue Writing Basics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Patch, Channel, Parameters, Groups, Cues, Playback, Update</a:t>
            </a:r>
          </a:p>
          <a:p>
            <a:r>
              <a:rPr lang="en-US" dirty="0">
                <a:solidFill>
                  <a:schemeClr val="bg1"/>
                </a:solidFill>
              </a:rPr>
              <a:t>Workspace Navigation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Display Layouts, Palettes and Presets, Direct Selects</a:t>
            </a:r>
          </a:p>
          <a:p>
            <a:r>
              <a:rPr lang="en-US" dirty="0">
                <a:solidFill>
                  <a:schemeClr val="bg1"/>
                </a:solidFill>
              </a:rPr>
              <a:t>Intro Effects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Macros, Fan and Offset, Effects</a:t>
            </a:r>
          </a:p>
          <a:p>
            <a:r>
              <a:rPr lang="en-US" dirty="0">
                <a:solidFill>
                  <a:schemeClr val="bg1"/>
                </a:solidFill>
              </a:rPr>
              <a:t>Show Control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Timecode Integration with REAPER and QLab</a:t>
            </a:r>
          </a:p>
        </p:txBody>
      </p:sp>
    </p:spTree>
    <p:extLst>
      <p:ext uri="{BB962C8B-B14F-4D97-AF65-F5344CB8AC3E}">
        <p14:creationId xmlns:p14="http://schemas.microsoft.com/office/powerpoint/2010/main" val="907262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D9B2A-1835-485C-0067-32693BFD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EBDF2-D5D1-FAB2-3657-15391C895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Update is a “save changes” tool. It only pertains to values that are red or modified – values that have been changed.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[Update] [Cue Only] [Enter]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Records without tracking</a:t>
            </a:r>
          </a:p>
        </p:txBody>
      </p:sp>
    </p:spTree>
    <p:extLst>
      <p:ext uri="{BB962C8B-B14F-4D97-AF65-F5344CB8AC3E}">
        <p14:creationId xmlns:p14="http://schemas.microsoft.com/office/powerpoint/2010/main" val="559193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138CD-4583-1894-7BB2-01ACA972D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Display Layouts and Workspaces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3A157-D43A-F658-922E-BFAD5695D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Snapshots store layouts so that you can recall them quickly. They are stored in the show file, can be recalled on any device on the network.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[Record] [{Snapshot}] [3] [Enter]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[{Snapshot}] [3] [Enter]</a:t>
            </a:r>
          </a:p>
        </p:txBody>
      </p:sp>
    </p:spTree>
    <p:extLst>
      <p:ext uri="{BB962C8B-B14F-4D97-AF65-F5344CB8AC3E}">
        <p14:creationId xmlns:p14="http://schemas.microsoft.com/office/powerpoint/2010/main" val="4270926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FDF74-CE9F-0327-0444-4C43F2BD3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Palettes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89173-EDED-CBBD-0C9F-27FC0DB85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Four types of palettes that correspond with the four data categories – Intensity, Focus, Color, and Beam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[Group] [21] [Full] [Enter] {Color Picker} and select a red</a:t>
            </a:r>
          </a:p>
          <a:p>
            <a:r>
              <a:rPr lang="en-US" dirty="0">
                <a:solidFill>
                  <a:schemeClr val="bg1"/>
                </a:solidFill>
              </a:rPr>
              <a:t>[Select Last] [Record] [Color Palette] [21] [Label] Dk Red [Enter]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962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0C038-A19D-B1A6-1F74-DC762AE59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Presets --- All Palettes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32346-B540-BDB9-EC33-61C8FFAFA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Presets can collect all data for a given channel (intensity, focus, color, and beam palettes as well as absolute data) rather than just one parameter type like with a palette.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Fly In ----- Up (FP) and Off (IP) -&gt; Down and On</a:t>
            </a:r>
          </a:p>
          <a:p>
            <a:r>
              <a:rPr lang="en-US" dirty="0">
                <a:solidFill>
                  <a:schemeClr val="bg1"/>
                </a:solidFill>
              </a:rPr>
              <a:t>Fly Out --- Down and Off -&gt; Up and Off</a:t>
            </a:r>
          </a:p>
        </p:txBody>
      </p:sp>
    </p:spTree>
    <p:extLst>
      <p:ext uri="{BB962C8B-B14F-4D97-AF65-F5344CB8AC3E}">
        <p14:creationId xmlns:p14="http://schemas.microsoft.com/office/powerpoint/2010/main" val="3059828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3807D-9796-D441-B208-461B09A41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Direct Selects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DB9B3-D0E4-28D0-F00A-EC9610A89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321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1600A-ACC1-4C7A-530F-8C1D37A5B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Macros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6F7E0-DA19-7AC6-6D01-D05FED5A8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 Macro is an automated series of console actions. Macros are a way to automate repetitive, complex or hard-to-reach commands in the desk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[Macro] [Macro]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Macro Editor Display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[Learn] [4] [Enter] {Allow App Connections} [Learn]</a:t>
            </a:r>
          </a:p>
        </p:txBody>
      </p:sp>
    </p:spTree>
    <p:extLst>
      <p:ext uri="{BB962C8B-B14F-4D97-AF65-F5344CB8AC3E}">
        <p14:creationId xmlns:p14="http://schemas.microsoft.com/office/powerpoint/2010/main" val="3736245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A47CD-05DB-FF63-6DD8-E21894B9B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Effects!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A2BFC-1A90-6B5D-13D5-03E24FB97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Four Type of Basic Effects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752DD6-4D70-FC60-81DE-982B0A8DB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66" y="2786269"/>
            <a:ext cx="2682704" cy="24284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CE8F09-5C32-4C3E-0409-0830A500F5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277"/>
          <a:stretch/>
        </p:blipFill>
        <p:spPr>
          <a:xfrm>
            <a:off x="3413296" y="2786269"/>
            <a:ext cx="2682704" cy="24284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55E6FF-1389-AB00-F52B-F3E1C41D6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226" y="2786269"/>
            <a:ext cx="2499887" cy="24284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9EAD69-9484-5E46-BF58-91D663246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973" y="2786269"/>
            <a:ext cx="2433661" cy="24284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366222-31EE-99DB-809B-26D6ABD59803}"/>
              </a:ext>
            </a:extLst>
          </p:cNvPr>
          <p:cNvSpPr txBox="1"/>
          <p:nvPr/>
        </p:nvSpPr>
        <p:spPr>
          <a:xfrm>
            <a:off x="4256947" y="5590599"/>
            <a:ext cx="995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Step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7D4876-A062-FA4A-7901-4BF288E7866C}"/>
              </a:ext>
            </a:extLst>
          </p:cNvPr>
          <p:cNvSpPr txBox="1"/>
          <p:nvPr/>
        </p:nvSpPr>
        <p:spPr>
          <a:xfrm>
            <a:off x="1111604" y="5590597"/>
            <a:ext cx="957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301674-9917-7B53-17B2-37CD03A03ED9}"/>
              </a:ext>
            </a:extLst>
          </p:cNvPr>
          <p:cNvSpPr txBox="1"/>
          <p:nvPr/>
        </p:nvSpPr>
        <p:spPr>
          <a:xfrm>
            <a:off x="7177508" y="5590599"/>
            <a:ext cx="11255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Burst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EAB1C7-D5F9-6FBB-7BBE-3E9D86D3CD98}"/>
              </a:ext>
            </a:extLst>
          </p:cNvPr>
          <p:cNvSpPr txBox="1"/>
          <p:nvPr/>
        </p:nvSpPr>
        <p:spPr>
          <a:xfrm>
            <a:off x="10036871" y="5590598"/>
            <a:ext cx="1233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Ramp</a:t>
            </a:r>
          </a:p>
        </p:txBody>
      </p:sp>
    </p:spTree>
    <p:extLst>
      <p:ext uri="{BB962C8B-B14F-4D97-AF65-F5344CB8AC3E}">
        <p14:creationId xmlns:p14="http://schemas.microsoft.com/office/powerpoint/2010/main" val="4384838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C8F1D-D61B-2D52-3087-A02621CDC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 Word on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F69D3-BC26-4926-E1B4-E75549C0C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189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547A5-7E0E-1A1C-EA30-C6DD7D6F1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Timecode!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E58DF-19B7-A074-18FB-7174C0F9E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Show Control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063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1C69B-324D-750B-55C7-E971357D4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Goal</a:t>
            </a:r>
          </a:p>
        </p:txBody>
      </p:sp>
      <p:pic>
        <p:nvPicPr>
          <p:cNvPr id="5" name="Content Placeholder 4" descr="A person sitting at a computer&#10;&#10;Description automatically generated">
            <a:extLst>
              <a:ext uri="{FF2B5EF4-FFF2-40B4-BE49-F238E27FC236}">
                <a16:creationId xmlns:a16="http://schemas.microsoft.com/office/drawing/2014/main" id="{7D36F282-FEC5-B2D9-4D15-059FAB5694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0967" y="1690688"/>
            <a:ext cx="7850065" cy="440564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7206D0-BBA5-165C-40A1-A0926EEFEAB1}"/>
              </a:ext>
            </a:extLst>
          </p:cNvPr>
          <p:cNvSpPr txBox="1"/>
          <p:nvPr/>
        </p:nvSpPr>
        <p:spPr>
          <a:xfrm>
            <a:off x="5817704" y="2213113"/>
            <a:ext cx="4086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Give me something cool?</a:t>
            </a:r>
          </a:p>
        </p:txBody>
      </p:sp>
    </p:spTree>
    <p:extLst>
      <p:ext uri="{BB962C8B-B14F-4D97-AF65-F5344CB8AC3E}">
        <p14:creationId xmlns:p14="http://schemas.microsoft.com/office/powerpoint/2010/main" val="1794968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71DB3-4725-7124-3DB4-8205729FB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91A12-E79D-0982-A1A8-88FCBE177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Patching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6A1BCE-86AB-4260-EF0E-B094B547CB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41243" y="1825625"/>
            <a:ext cx="5776694" cy="328308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458490E-5697-385A-CCE2-4C63C4AD2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60198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[21] [Thru] [29] [Enter]</a:t>
            </a:r>
          </a:p>
          <a:p>
            <a:r>
              <a:rPr lang="en-US" dirty="0">
                <a:solidFill>
                  <a:schemeClr val="bg1"/>
                </a:solidFill>
              </a:rPr>
              <a:t>Click on {Type} in the lower right hand corner of display</a:t>
            </a:r>
          </a:p>
          <a:p>
            <a:r>
              <a:rPr lang="en-US" dirty="0">
                <a:solidFill>
                  <a:schemeClr val="bg1"/>
                </a:solidFill>
              </a:rPr>
              <a:t>Click on {Search}</a:t>
            </a:r>
          </a:p>
          <a:p>
            <a:r>
              <a:rPr lang="en-US" dirty="0">
                <a:solidFill>
                  <a:schemeClr val="bg1"/>
                </a:solidFill>
              </a:rPr>
              <a:t>Find {ETC Fixtures} in left columns</a:t>
            </a:r>
          </a:p>
          <a:p>
            <a:r>
              <a:rPr lang="en-US" dirty="0">
                <a:solidFill>
                  <a:schemeClr val="bg1"/>
                </a:solidFill>
              </a:rPr>
              <a:t>Then {D40 </a:t>
            </a:r>
            <a:r>
              <a:rPr lang="en-US" dirty="0" err="1">
                <a:solidFill>
                  <a:schemeClr val="bg1"/>
                </a:solidFill>
              </a:rPr>
              <a:t>Lustr</a:t>
            </a:r>
            <a:r>
              <a:rPr lang="en-US" dirty="0">
                <a:solidFill>
                  <a:schemeClr val="bg1"/>
                </a:solidFill>
              </a:rPr>
              <a:t>+ HIS Str +7}</a:t>
            </a:r>
          </a:p>
        </p:txBody>
      </p:sp>
    </p:spTree>
    <p:extLst>
      <p:ext uri="{BB962C8B-B14F-4D97-AF65-F5344CB8AC3E}">
        <p14:creationId xmlns:p14="http://schemas.microsoft.com/office/powerpoint/2010/main" val="3579698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4328-914F-BDC2-86FD-F5D5CDCF3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Channel vs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40DF5-820D-113C-5D94-5435457B4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 channel can be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 dimmer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Multiple dimmers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Color-changing LEDs fixture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One Moving Light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 Source Four with a Color Scroller</a:t>
            </a:r>
          </a:p>
          <a:p>
            <a:r>
              <a:rPr lang="en-US" dirty="0">
                <a:solidFill>
                  <a:schemeClr val="bg1"/>
                </a:solidFill>
              </a:rPr>
              <a:t>An address can be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 dimmer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One parameter of a moving light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One parameter or color of an LED fixture</a:t>
            </a:r>
          </a:p>
        </p:txBody>
      </p:sp>
    </p:spTree>
    <p:extLst>
      <p:ext uri="{BB962C8B-B14F-4D97-AF65-F5344CB8AC3E}">
        <p14:creationId xmlns:p14="http://schemas.microsoft.com/office/powerpoint/2010/main" val="1218847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56F2B-F394-6586-BE8D-942487888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Types of Fixtures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01839-21E6-F1B4-0ECE-2B6CEA571C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FLOODLIGHT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Cover a large area at a relatively short throw distance. Lighting scenic cloths and cycloramas.</a:t>
            </a:r>
          </a:p>
          <a:p>
            <a:r>
              <a:rPr lang="en-US" dirty="0">
                <a:solidFill>
                  <a:schemeClr val="bg1"/>
                </a:solidFill>
              </a:rPr>
              <a:t>PAR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Create very bright, intense beams of light and can be used to create washes of color and striking beam effects.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320CD9-4D37-1559-96D8-63C3345284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1825625"/>
            <a:ext cx="1809022" cy="18741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643A0D-1B65-6EBB-31F8-240B1B5E9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061" y="4001294"/>
            <a:ext cx="1807412" cy="187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640DB-4B2F-0E40-BE97-2619CD3C3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Types of Fixtures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7829D-7D1C-790D-7CB1-286DB1DB2B3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FRESNEL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Produce a soft-edged beam of light and can be used to create even washes of light on stage by adjusting the beam angle from a narrow spot to a wide flood. Using ‘barndoors’, you can also roughly shape and contain the light</a:t>
            </a:r>
          </a:p>
          <a:p>
            <a:r>
              <a:rPr lang="en-US" dirty="0">
                <a:solidFill>
                  <a:schemeClr val="bg1"/>
                </a:solidFill>
              </a:rPr>
              <a:t>PROFILE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Also called ‘</a:t>
            </a:r>
            <a:r>
              <a:rPr lang="en-US" dirty="0" err="1">
                <a:solidFill>
                  <a:schemeClr val="bg1"/>
                </a:solidFill>
              </a:rPr>
              <a:t>Ellipsoidals</a:t>
            </a:r>
            <a:r>
              <a:rPr lang="en-US" dirty="0">
                <a:solidFill>
                  <a:schemeClr val="bg1"/>
                </a:solidFill>
              </a:rPr>
              <a:t>.’ Available in a variety of beam angles, profiles are capable of projecting hard- or soft-edged beams of light and have a set of internal shutters that allow you to precisely shape the beam. They can also project patterns or ‘gobos’ to cast window projections or other textured effects. </a:t>
            </a:r>
            <a:r>
              <a:rPr lang="en-US" dirty="0" err="1">
                <a:solidFill>
                  <a:schemeClr val="bg1"/>
                </a:solidFill>
              </a:rPr>
              <a:t>Followspots</a:t>
            </a:r>
            <a:r>
              <a:rPr lang="en-US" dirty="0">
                <a:solidFill>
                  <a:schemeClr val="bg1"/>
                </a:solidFill>
              </a:rPr>
              <a:t> fall into this category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1C41C4-7D9F-1C76-7F2E-B72267BF1B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4897" y="1822312"/>
            <a:ext cx="2007764" cy="20535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EFCAF2-D412-B844-564F-9711A76B7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1775">
            <a:off x="6833166" y="3922842"/>
            <a:ext cx="2056037" cy="252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4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85A4E-0A06-CD94-9D18-1981BC4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Types of Fixtures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E2CBF-B452-3947-BAC0-4A670567DB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MOVING LIGHTS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Moving lights are just automated versions of the above types of lights. Moving lights are typically broken down into two types – spots and washes. Wash lights are automated versions of the PAR or Fresnel, and Spots are automated versions of Profiles.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CE79E9-48DC-87EC-4A29-1301E0858A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47402" y="2197618"/>
            <a:ext cx="1944062" cy="25234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D70B54-E88D-92C4-D639-BF666C4E4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9461" y="2197618"/>
            <a:ext cx="2003654" cy="252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11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E5A0E0-BC8D-F981-C664-6EEAF7210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 Word on the Stage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B458676-9BA3-B8C6-BB48-CAA2C87E0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6304" y="1388303"/>
            <a:ext cx="7719391" cy="525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15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605</TotalTime>
  <Words>1120</Words>
  <Application>Microsoft Macintosh PowerPoint</Application>
  <PresentationFormat>Widescreen</PresentationFormat>
  <Paragraphs>138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Aptos</vt:lpstr>
      <vt:lpstr>Aptos Display</vt:lpstr>
      <vt:lpstr>Arial</vt:lpstr>
      <vt:lpstr>Office Theme</vt:lpstr>
      <vt:lpstr>Introduction to Stage Lighting</vt:lpstr>
      <vt:lpstr>Topics to Cover</vt:lpstr>
      <vt:lpstr>Goal</vt:lpstr>
      <vt:lpstr>Patching</vt:lpstr>
      <vt:lpstr>Channel vs Address</vt:lpstr>
      <vt:lpstr>Types of Fixtures</vt:lpstr>
      <vt:lpstr>Types of Fixtures (cont.)</vt:lpstr>
      <vt:lpstr>Types of Fixtures</vt:lpstr>
      <vt:lpstr>A Word on the Stage </vt:lpstr>
      <vt:lpstr>Patching Exercise</vt:lpstr>
      <vt:lpstr>Channels in Live</vt:lpstr>
      <vt:lpstr>Parameters</vt:lpstr>
      <vt:lpstr>Groups</vt:lpstr>
      <vt:lpstr>Cues</vt:lpstr>
      <vt:lpstr>Color Conventions</vt:lpstr>
      <vt:lpstr>Cue Writing Exercise #1</vt:lpstr>
      <vt:lpstr>Cue Follow/Hang (Auto-Follows)</vt:lpstr>
      <vt:lpstr>Cue Writing Exercise #2</vt:lpstr>
      <vt:lpstr>Playback</vt:lpstr>
      <vt:lpstr>Update</vt:lpstr>
      <vt:lpstr>Display Layouts and Workspaces</vt:lpstr>
      <vt:lpstr>Palettes</vt:lpstr>
      <vt:lpstr>Presets --- All Palettes</vt:lpstr>
      <vt:lpstr>Direct Selects</vt:lpstr>
      <vt:lpstr>Macros</vt:lpstr>
      <vt:lpstr>Effects!</vt:lpstr>
      <vt:lpstr>A Word on Numbers</vt:lpstr>
      <vt:lpstr>Timecode!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Kunwu Lyu</dc:creator>
  <cp:lastModifiedBy>Kunwu Lyu</cp:lastModifiedBy>
  <cp:revision>219</cp:revision>
  <dcterms:created xsi:type="dcterms:W3CDTF">2024-09-27T15:59:25Z</dcterms:created>
  <dcterms:modified xsi:type="dcterms:W3CDTF">2024-09-28T06:57:49Z</dcterms:modified>
</cp:coreProperties>
</file>